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8" r:id="rId2"/>
    <p:sldId id="312" r:id="rId3"/>
    <p:sldId id="326" r:id="rId4"/>
    <p:sldId id="327" r:id="rId5"/>
    <p:sldId id="309" r:id="rId6"/>
    <p:sldId id="325" r:id="rId7"/>
    <p:sldId id="314" r:id="rId8"/>
    <p:sldId id="313" r:id="rId9"/>
    <p:sldId id="323" r:id="rId10"/>
    <p:sldId id="324" r:id="rId11"/>
    <p:sldId id="322" r:id="rId1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84623" autoAdjust="0"/>
  </p:normalViewPr>
  <p:slideViewPr>
    <p:cSldViewPr snapToGrid="0" snapToObjects="1">
      <p:cViewPr varScale="1">
        <p:scale>
          <a:sx n="147" d="100"/>
          <a:sy n="147" d="100"/>
        </p:scale>
        <p:origin x="4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09/27/2022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3D7E61-010C-D142-89DA-25BA24F55E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9" y="252000"/>
            <a:ext cx="8640000" cy="796343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CBD3DC-D6B8-F64C-8196-8FDEF35DE1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220627" cy="9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1F687D-DA1F-8B47-AC3B-1CCC7C8990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220627" cy="90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C2BCB195-1673-3A47-9233-C54678E8275B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7560001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1529CB40-EF22-A849-8FDD-F1920C607CC5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C13C91-912A-0145-8394-FD2CA6D901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220627" cy="90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1999" y="770784"/>
            <a:ext cx="7560000" cy="2361215"/>
          </a:xfrm>
          <a:prstGeom prst="rect">
            <a:avLst/>
          </a:prstGeom>
        </p:spPr>
        <p:txBody>
          <a:bodyPr lIns="0" anchor="ctr"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Body Level One…">
            <a:extLst>
              <a:ext uri="{FF2B5EF4-FFF2-40B4-BE49-F238E27FC236}">
                <a16:creationId xmlns:a16="http://schemas.microsoft.com/office/drawing/2014/main" id="{6A91278C-EE2F-154C-A334-789EFD7AC271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3132000"/>
            <a:ext cx="7560000" cy="1436875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8" name="Body Level One…">
            <a:extLst>
              <a:ext uri="{FF2B5EF4-FFF2-40B4-BE49-F238E27FC236}">
                <a16:creationId xmlns:a16="http://schemas.microsoft.com/office/drawing/2014/main" id="{D342EA7A-0230-9C4E-8A1C-0937059371F9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7658B6-8D34-164A-A6D3-0EF37232E6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220627" cy="90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Z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2471A69-9CE8-3446-9341-594E2C37B8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2220627" cy="90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  <p:sldLayoutId id="2147483653" r:id="rId4"/>
    <p:sldLayoutId id="2147483655" r:id="rId5"/>
    <p:sldLayoutId id="2147483656" r:id="rId6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altLang="cs-CZ" dirty="0">
                <a:latin typeface="Arial" charset="0"/>
              </a:rPr>
              <a:t>Supervisor of thesis:	</a:t>
            </a:r>
            <a:r>
              <a:rPr lang="cs-CZ" altLang="cs-CZ" dirty="0" smtClean="0">
                <a:latin typeface="Arial" charset="0"/>
              </a:rPr>
              <a:t>	</a:t>
            </a:r>
            <a:r>
              <a:rPr lang="en-GB" altLang="cs-CZ" dirty="0" smtClean="0">
                <a:latin typeface="Arial" charset="0"/>
              </a:rPr>
              <a:t>Name </a:t>
            </a:r>
            <a:r>
              <a:rPr lang="en-GB" altLang="cs-CZ" dirty="0">
                <a:latin typeface="Arial" charset="0"/>
              </a:rPr>
              <a:t>Surname</a:t>
            </a:r>
          </a:p>
          <a:p>
            <a:r>
              <a:rPr lang="en-GB" altLang="cs-CZ" dirty="0">
                <a:latin typeface="Arial" charset="0"/>
              </a:rPr>
              <a:t>Student:	 		Name Surname</a:t>
            </a:r>
            <a:endParaRPr lang="en-GB" altLang="cs-CZ" dirty="0">
              <a:latin typeface="Arial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Title of the final thesis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Diploma thesis</a:t>
            </a: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9F1377-1B39-0443-ACFC-9CF5BD176B4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11</a:t>
            </a:fld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E628CB-CF7A-4F46-8884-46AE3A8C19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GB" dirty="0"/>
              <a:t>Text </a:t>
            </a:r>
            <a:r>
              <a:rPr lang="en-GB" dirty="0" err="1"/>
              <a:t>vedle</a:t>
            </a:r>
            <a:r>
              <a:rPr lang="en-GB" dirty="0"/>
              <a:t> </a:t>
            </a:r>
            <a:r>
              <a:rPr lang="en-GB" dirty="0" err="1"/>
              <a:t>fotografie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obrazové</a:t>
            </a:r>
            <a:r>
              <a:rPr lang="en-GB" dirty="0"/>
              <a:t> </a:t>
            </a:r>
            <a:r>
              <a:rPr lang="en-GB" dirty="0" err="1"/>
              <a:t>dokumentace</a:t>
            </a:r>
            <a:r>
              <a:rPr lang="en-GB" dirty="0"/>
              <a:t>, </a:t>
            </a:r>
            <a:r>
              <a:rPr lang="en-GB" dirty="0" err="1"/>
              <a:t>zde</a:t>
            </a:r>
            <a:r>
              <a:rPr lang="en-GB" dirty="0"/>
              <a:t> </a:t>
            </a:r>
            <a:r>
              <a:rPr lang="en-GB" dirty="0" err="1"/>
              <a:t>nastavený</a:t>
            </a:r>
            <a:r>
              <a:rPr lang="en-GB" dirty="0"/>
              <a:t> do </a:t>
            </a:r>
            <a:r>
              <a:rPr lang="en-GB" dirty="0" err="1"/>
              <a:t>doporučené</a:t>
            </a:r>
            <a:r>
              <a:rPr lang="en-GB" dirty="0"/>
              <a:t> </a:t>
            </a:r>
            <a:r>
              <a:rPr lang="en-GB" dirty="0" err="1"/>
              <a:t>velikosti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Text </a:t>
            </a:r>
            <a:r>
              <a:rPr lang="en-GB" dirty="0" err="1"/>
              <a:t>vlevo</a:t>
            </a:r>
            <a:r>
              <a:rPr lang="en-GB" dirty="0"/>
              <a:t>, </a:t>
            </a:r>
            <a:r>
              <a:rPr lang="en-GB" dirty="0" err="1"/>
              <a:t>obrázek</a:t>
            </a:r>
            <a:r>
              <a:rPr lang="en-GB" dirty="0"/>
              <a:t> </a:t>
            </a:r>
            <a:r>
              <a:rPr lang="en-GB" dirty="0" err="1"/>
              <a:t>vpravo</a:t>
            </a:r>
            <a:endParaRPr lang="en-CZ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Jméno </a:t>
            </a:r>
            <a:r>
              <a:rPr lang="en-CZ" dirty="0" smtClean="0"/>
              <a:t>Příjmení</a:t>
            </a:r>
            <a:endParaRPr lang="en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dirty="0"/>
              <a:t>Aims and procedure</a:t>
            </a:r>
          </a:p>
          <a:p>
            <a:pPr>
              <a:defRPr/>
            </a:pPr>
            <a:r>
              <a:rPr lang="en-GB" dirty="0"/>
              <a:t>Definition of the problem (process or product)</a:t>
            </a:r>
          </a:p>
          <a:p>
            <a:pPr>
              <a:defRPr/>
            </a:pPr>
            <a:r>
              <a:rPr lang="en-GB" dirty="0"/>
              <a:t>Current status and analysis outputs</a:t>
            </a:r>
          </a:p>
          <a:p>
            <a:pPr>
              <a:defRPr/>
            </a:pPr>
            <a:r>
              <a:rPr lang="en-GB" dirty="0"/>
              <a:t>Solution design and selection of the best solution</a:t>
            </a:r>
          </a:p>
          <a:p>
            <a:pPr>
              <a:defRPr/>
            </a:pPr>
            <a:r>
              <a:rPr lang="en-GB" dirty="0"/>
              <a:t>Compare and evaluate design with original state</a:t>
            </a:r>
          </a:p>
          <a:p>
            <a:pPr>
              <a:defRPr/>
            </a:pPr>
            <a:r>
              <a:rPr lang="en-GB" dirty="0"/>
              <a:t>Conclusion, benefits of work (with regard to the objectives of the work)</a:t>
            </a:r>
            <a:endParaRPr lang="cs-CZ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Recommendations only: Answers to queries from the reviews of the reviewer and the supervisor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3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Title of the final thesis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GB" dirty="0" smtClean="0">
                <a:solidFill>
                  <a:schemeClr val="accent1"/>
                </a:solidFill>
              </a:rPr>
              <a:t>Content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242161"/>
            <a:ext cx="8652051" cy="34586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000" dirty="0"/>
              <a:t>A picture is worth 1,000 words.</a:t>
            </a:r>
          </a:p>
          <a:p>
            <a:pPr>
              <a:defRPr/>
            </a:pPr>
            <a:r>
              <a:rPr lang="en-GB" sz="2000" dirty="0"/>
              <a:t>Readable tables.</a:t>
            </a:r>
          </a:p>
          <a:p>
            <a:pPr lvl="1">
              <a:defRPr/>
            </a:pPr>
            <a:r>
              <a:rPr lang="en-GB" dirty="0"/>
              <a:t>Text size, font type, and alignment</a:t>
            </a:r>
          </a:p>
          <a:p>
            <a:pPr lvl="1">
              <a:defRPr/>
            </a:pPr>
            <a:r>
              <a:rPr lang="en-GB" dirty="0"/>
              <a:t>Beware of decimal numbers vs. data accuracy</a:t>
            </a:r>
          </a:p>
          <a:p>
            <a:pPr lvl="1">
              <a:defRPr/>
            </a:pPr>
            <a:r>
              <a:rPr lang="en-GB" dirty="0"/>
              <a:t>Table header, units, colour differentiation for easier comment</a:t>
            </a:r>
          </a:p>
          <a:p>
            <a:pPr>
              <a:defRPr/>
            </a:pPr>
            <a:r>
              <a:rPr lang="en-GB" sz="2000" dirty="0"/>
              <a:t>Graphs and other visualization of results.</a:t>
            </a:r>
          </a:p>
          <a:p>
            <a:pPr lvl="1">
              <a:defRPr/>
            </a:pPr>
            <a:r>
              <a:rPr lang="en-GB" dirty="0"/>
              <a:t>Appropriate chart type and line size and labels, appropriate axes</a:t>
            </a:r>
          </a:p>
          <a:p>
            <a:pPr lvl="1">
              <a:defRPr/>
            </a:pPr>
            <a:r>
              <a:rPr lang="en-GB" dirty="0"/>
              <a:t>Comparison using graphs and visual tools</a:t>
            </a:r>
          </a:p>
          <a:p>
            <a:pPr>
              <a:defRPr/>
            </a:pPr>
            <a:r>
              <a:rPr lang="en-GB" sz="2000" dirty="0"/>
              <a:t>Minimum text.</a:t>
            </a:r>
          </a:p>
          <a:p>
            <a:pPr lvl="1">
              <a:defRPr/>
            </a:pPr>
            <a:r>
              <a:rPr lang="en-GB" dirty="0"/>
              <a:t>Structured text (bullets and numbering)</a:t>
            </a:r>
          </a:p>
          <a:p>
            <a:pPr lvl="1">
              <a:defRPr/>
            </a:pPr>
            <a:r>
              <a:rPr lang="en-GB" dirty="0"/>
              <a:t>Data not hidden in the text (tables, graphs)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4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Title of the final thesis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GB" dirty="0" smtClean="0">
                <a:solidFill>
                  <a:schemeClr val="accent1"/>
                </a:solidFill>
              </a:rPr>
              <a:t>Recommendation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8368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700" y="1631269"/>
            <a:ext cx="8652051" cy="2629448"/>
          </a:xfrm>
        </p:spPr>
        <p:txBody>
          <a:bodyPr>
            <a:noAutofit/>
          </a:bodyPr>
          <a:lstStyle/>
          <a:p>
            <a:pPr marL="114300" indent="0">
              <a:buNone/>
              <a:defRPr/>
            </a:pPr>
            <a:r>
              <a:rPr lang="en-GB" sz="2000" dirty="0"/>
              <a:t>Here you can prepare your support for easier answers to the questions stated in the final thesis reviews (charts, tables, diagrams, pictures, photos, formulas, etc.)</a:t>
            </a:r>
            <a:endParaRPr lang="en-GB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Title of the final thesis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GB" dirty="0" smtClean="0">
                <a:solidFill>
                  <a:schemeClr val="accent1"/>
                </a:solidFill>
              </a:rPr>
              <a:t>Questions from reviews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39965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41301A-489C-EA47-885C-AB0686B5EE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pPr/>
              <a:t>6</a:t>
            </a:fld>
            <a:endParaRPr lang="en-CZ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089F56-6F03-8047-A524-4350C976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sz="3600" dirty="0"/>
              <a:t>Nadpis kapitoly pro předělový slide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D1C84-1C55-3741-AF17-EB55E2F90BF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910358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CZ" dirty="0"/>
              <a:t>Text, například jako odrážkový seznam:</a:t>
            </a:r>
          </a:p>
          <a:p>
            <a:pPr marL="114300" indent="0">
              <a:buNone/>
            </a:pPr>
            <a:endParaRPr lang="en-CZ" dirty="0"/>
          </a:p>
          <a:p>
            <a:r>
              <a:rPr lang="en-CZ" dirty="0"/>
              <a:t>První bod</a:t>
            </a:r>
          </a:p>
          <a:p>
            <a:r>
              <a:rPr lang="en-CZ" dirty="0"/>
              <a:t>Druhý bod</a:t>
            </a:r>
          </a:p>
          <a:p>
            <a:r>
              <a:rPr lang="en-CZ" dirty="0"/>
              <a:t>Třetí bod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>
                <a:solidFill>
                  <a:schemeClr val="accent1"/>
                </a:solidFill>
              </a:rPr>
              <a:t>Název prezentace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en-CZ" dirty="0">
                <a:solidFill>
                  <a:schemeClr val="accent1"/>
                </a:solidFill>
              </a:rPr>
              <a:t>Nadpis v horní části</a:t>
            </a:r>
          </a:p>
        </p:txBody>
      </p:sp>
    </p:spTree>
    <p:extLst>
      <p:ext uri="{BB962C8B-B14F-4D97-AF65-F5344CB8AC3E}">
        <p14:creationId xmlns:p14="http://schemas.microsoft.com/office/powerpoint/2010/main" val="79389039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B765-7BB9-4940-BE79-162D40FE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err="1"/>
              <a:t>Hlavní</a:t>
            </a:r>
            <a:r>
              <a:rPr lang="en-GB" sz="3600" dirty="0"/>
              <a:t> </a:t>
            </a:r>
            <a:r>
              <a:rPr lang="en-GB" sz="3600" dirty="0" err="1"/>
              <a:t>textové</a:t>
            </a:r>
            <a:r>
              <a:rPr lang="en-GB" sz="3600" dirty="0"/>
              <a:t> </a:t>
            </a:r>
            <a:r>
              <a:rPr lang="en-GB" sz="3600" dirty="0" err="1"/>
              <a:t>sdělení</a:t>
            </a:r>
            <a:r>
              <a:rPr lang="en-GB" sz="3600" dirty="0"/>
              <a:t> </a:t>
            </a:r>
            <a:r>
              <a:rPr lang="en-GB" sz="3600" dirty="0" err="1"/>
              <a:t>doporučujeme</a:t>
            </a:r>
            <a:r>
              <a:rPr lang="en-GB" sz="3600" dirty="0"/>
              <a:t> </a:t>
            </a:r>
            <a:r>
              <a:rPr lang="en-GB" sz="3600" dirty="0" err="1"/>
              <a:t>ve</a:t>
            </a:r>
            <a:r>
              <a:rPr lang="en-GB" sz="3600" dirty="0"/>
              <a:t> </a:t>
            </a:r>
            <a:r>
              <a:rPr lang="en-GB" sz="3600" dirty="0" err="1"/>
              <a:t>velikosti</a:t>
            </a:r>
            <a:r>
              <a:rPr lang="en-GB" sz="3600" dirty="0"/>
              <a:t> 36 </a:t>
            </a:r>
            <a:r>
              <a:rPr lang="en-GB" sz="3600" dirty="0" err="1"/>
              <a:t>bodů</a:t>
            </a:r>
            <a:r>
              <a:rPr lang="en-GB" sz="3600" dirty="0"/>
              <a:t> </a:t>
            </a:r>
            <a:br>
              <a:rPr lang="en-GB" sz="3600" dirty="0"/>
            </a:br>
            <a:r>
              <a:rPr lang="en-GB" sz="3600" dirty="0"/>
              <a:t>a </a:t>
            </a:r>
            <a:r>
              <a:rPr lang="en-GB" sz="3600" dirty="0" err="1"/>
              <a:t>maximálně</a:t>
            </a:r>
            <a:r>
              <a:rPr lang="en-GB" sz="3600" dirty="0"/>
              <a:t> </a:t>
            </a:r>
            <a:r>
              <a:rPr lang="en-GB" sz="3600" dirty="0" err="1"/>
              <a:t>sedm</a:t>
            </a:r>
            <a:r>
              <a:rPr lang="en-GB" sz="3600" dirty="0"/>
              <a:t> </a:t>
            </a:r>
            <a:r>
              <a:rPr lang="en-GB" sz="3600" dirty="0" err="1"/>
              <a:t>slov</a:t>
            </a:r>
            <a:r>
              <a:rPr lang="en-GB" sz="3600" dirty="0"/>
              <a:t> </a:t>
            </a:r>
            <a:r>
              <a:rPr lang="en-GB" sz="3600" dirty="0" err="1"/>
              <a:t>na</a:t>
            </a:r>
            <a:r>
              <a:rPr lang="en-GB" sz="3600" dirty="0"/>
              <a:t> </a:t>
            </a:r>
            <a:r>
              <a:rPr lang="en-GB" sz="3600" dirty="0" err="1"/>
              <a:t>jeden</a:t>
            </a:r>
            <a:r>
              <a:rPr lang="en-GB" sz="3600" dirty="0"/>
              <a:t> </a:t>
            </a:r>
            <a:r>
              <a:rPr lang="en-GB" sz="3600" dirty="0" err="1"/>
              <a:t>řádek</a:t>
            </a:r>
            <a:r>
              <a:rPr lang="en-GB" sz="3600" dirty="0"/>
              <a:t> pro </a:t>
            </a:r>
            <a:r>
              <a:rPr lang="en-GB" sz="3600" dirty="0" err="1"/>
              <a:t>lepší</a:t>
            </a:r>
            <a:r>
              <a:rPr lang="en-GB" sz="3600" dirty="0"/>
              <a:t> </a:t>
            </a:r>
            <a:r>
              <a:rPr lang="en-GB" sz="3600" dirty="0" err="1"/>
              <a:t>čitelnost</a:t>
            </a:r>
            <a:r>
              <a:rPr lang="en-GB" sz="3600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4B3469-47E2-0F4E-9011-5BFFC9FCF38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7C0DD-268F-4D4D-9248-F0A2A739D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GB" dirty="0" err="1"/>
              <a:t>Minimální</a:t>
            </a:r>
            <a:r>
              <a:rPr lang="en-GB" dirty="0"/>
              <a:t> </a:t>
            </a:r>
            <a:r>
              <a:rPr lang="en-GB" dirty="0" err="1"/>
              <a:t>velikost</a:t>
            </a:r>
            <a:r>
              <a:rPr lang="en-GB" dirty="0"/>
              <a:t> </a:t>
            </a:r>
            <a:r>
              <a:rPr lang="en-GB" dirty="0" err="1"/>
              <a:t>doplňkového</a:t>
            </a:r>
            <a:r>
              <a:rPr lang="en-GB" dirty="0"/>
              <a:t> </a:t>
            </a:r>
            <a:r>
              <a:rPr lang="en-GB" dirty="0" err="1"/>
              <a:t>textu</a:t>
            </a:r>
            <a:r>
              <a:rPr lang="en-GB" dirty="0"/>
              <a:t> je 14, </a:t>
            </a:r>
            <a:r>
              <a:rPr lang="en-GB" dirty="0" err="1"/>
              <a:t>doporučujeme</a:t>
            </a:r>
            <a:r>
              <a:rPr lang="en-GB" dirty="0"/>
              <a:t> </a:t>
            </a:r>
            <a:r>
              <a:rPr lang="en-GB" dirty="0" err="1"/>
              <a:t>však</a:t>
            </a:r>
            <a:r>
              <a:rPr lang="en-GB" dirty="0"/>
              <a:t> 16 </a:t>
            </a:r>
            <a:r>
              <a:rPr lang="en-GB" dirty="0" err="1"/>
              <a:t>bodů</a:t>
            </a:r>
            <a:r>
              <a:rPr lang="en-GB" dirty="0"/>
              <a:t>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42AF17C5-BFE3-F347-8ABA-976352CABA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9672799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9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4C60AE7-24C6-1B42-9289-B72A69C82D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sp>
        <p:nvSpPr>
          <p:cNvPr id="5" name="Google Shape;125;p22">
            <a:extLst>
              <a:ext uri="{FF2B5EF4-FFF2-40B4-BE49-F238E27FC236}">
                <a16:creationId xmlns:a16="http://schemas.microsoft.com/office/drawing/2014/main" id="{0B88E080-04FE-854B-B8D8-D021262D5E58}"/>
              </a:ext>
            </a:extLst>
          </p:cNvPr>
          <p:cNvSpPr txBox="1"/>
          <p:nvPr/>
        </p:nvSpPr>
        <p:spPr>
          <a:xfrm>
            <a:off x="252000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150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Článků</a:t>
            </a:r>
            <a:r>
              <a:rPr lang="en-GB" dirty="0"/>
              <a:t> o </a:t>
            </a:r>
            <a:r>
              <a:rPr lang="en-GB" dirty="0" err="1"/>
              <a:t>nové</a:t>
            </a:r>
            <a:r>
              <a:rPr lang="en-GB" dirty="0"/>
              <a:t> </a:t>
            </a:r>
            <a:r>
              <a:rPr lang="en-GB" dirty="0" err="1"/>
              <a:t>budově</a:t>
            </a:r>
            <a:r>
              <a:rPr lang="en-GB" dirty="0"/>
              <a:t> za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rok</a:t>
            </a:r>
            <a:endParaRPr lang="en-GB" dirty="0"/>
          </a:p>
        </p:txBody>
      </p:sp>
      <p:sp>
        <p:nvSpPr>
          <p:cNvPr id="10" name="Google Shape;125;p22">
            <a:extLst>
              <a:ext uri="{FF2B5EF4-FFF2-40B4-BE49-F238E27FC236}">
                <a16:creationId xmlns:a16="http://schemas.microsoft.com/office/drawing/2014/main" id="{FA4D5276-7CF9-0B42-813A-E339C7EAE231}"/>
              </a:ext>
            </a:extLst>
          </p:cNvPr>
          <p:cNvSpPr txBox="1"/>
          <p:nvPr/>
        </p:nvSpPr>
        <p:spPr>
          <a:xfrm>
            <a:off x="2211822" y="1863463"/>
            <a:ext cx="1827302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27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soutěže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hřiště</a:t>
            </a:r>
            <a:endParaRPr lang="en-GB" dirty="0"/>
          </a:p>
        </p:txBody>
      </p:sp>
      <p:sp>
        <p:nvSpPr>
          <p:cNvPr id="11" name="Google Shape;125;p22">
            <a:extLst>
              <a:ext uri="{FF2B5EF4-FFF2-40B4-BE49-F238E27FC236}">
                <a16:creationId xmlns:a16="http://schemas.microsoft.com/office/drawing/2014/main" id="{C75199DA-CF29-6A4D-B44D-C2BE0524760F}"/>
              </a:ext>
            </a:extLst>
          </p:cNvPr>
          <p:cNvSpPr txBox="1"/>
          <p:nvPr/>
        </p:nvSpPr>
        <p:spPr>
          <a:xfrm>
            <a:off x="4171644" y="1863463"/>
            <a:ext cx="2255660" cy="14165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91424" tIns="91424" rIns="91424" bIns="91424">
            <a:noAutofit/>
          </a:bodyPr>
          <a:lstStyle/>
          <a:p>
            <a:pPr>
              <a:spcBef>
                <a:spcPts val="2600"/>
              </a:spcBef>
              <a:defRPr sz="9600">
                <a:solidFill>
                  <a:srgbClr val="FF5100"/>
                </a:solidFill>
              </a:defRPr>
            </a:pPr>
            <a:r>
              <a:rPr lang="en-GB" sz="4800" dirty="0">
                <a:solidFill>
                  <a:schemeClr val="accent1"/>
                </a:solidFill>
              </a:rPr>
              <a:t>24 000</a:t>
            </a:r>
          </a:p>
          <a:p>
            <a:pPr>
              <a:lnSpc>
                <a:spcPct val="120000"/>
              </a:lnSpc>
            </a:pPr>
            <a:r>
              <a:rPr lang="en-GB" dirty="0" err="1"/>
              <a:t>Uživatelů</a:t>
            </a:r>
            <a:r>
              <a:rPr lang="en-GB" dirty="0"/>
              <a:t> za 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týden</a:t>
            </a:r>
            <a:r>
              <a:rPr lang="en-GB" dirty="0"/>
              <a:t> od </a:t>
            </a:r>
            <a:r>
              <a:rPr lang="en-GB" dirty="0" err="1"/>
              <a:t>spuštění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97249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D7A382-434B-114C-8925-C8142BA0B6F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10</a:t>
            </a:fld>
            <a:endParaRPr lang="en-CZ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6881F2-A083-8048-835C-14EB15AC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Z" dirty="0"/>
              <a:t>Nadpis pro prezentovaná data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C5027B-CCD1-FF47-8970-919BF4D257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Z" dirty="0"/>
              <a:t>Název prezentace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5632D9-F60E-F442-89A5-4EA5B69FED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49857"/>
              </p:ext>
            </p:extLst>
          </p:nvPr>
        </p:nvGraphicFramePr>
        <p:xfrm>
          <a:off x="252000" y="1502270"/>
          <a:ext cx="7896400" cy="2162100"/>
        </p:xfrm>
        <a:graphic>
          <a:graphicData uri="http://schemas.openxmlformats.org/drawingml/2006/table">
            <a:tbl>
              <a:tblPr firstRow="1">
                <a:tableStyleId>{2708684C-4D16-4618-839F-0558EEFCDFE6}</a:tableStyleId>
              </a:tblPr>
              <a:tblGrid>
                <a:gridCol w="1974100">
                  <a:extLst>
                    <a:ext uri="{9D8B030D-6E8A-4147-A177-3AD203B41FA5}">
                      <a16:colId xmlns:a16="http://schemas.microsoft.com/office/drawing/2014/main" val="2814831743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3884743221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96599614"/>
                    </a:ext>
                  </a:extLst>
                </a:gridCol>
                <a:gridCol w="1974100">
                  <a:extLst>
                    <a:ext uri="{9D8B030D-6E8A-4147-A177-3AD203B41FA5}">
                      <a16:colId xmlns:a16="http://schemas.microsoft.com/office/drawing/2014/main" val="2628497182"/>
                    </a:ext>
                  </a:extLst>
                </a:gridCol>
              </a:tblGrid>
              <a:tr h="360350">
                <a:tc>
                  <a:txBody>
                    <a:bodyPr/>
                    <a:lstStyle/>
                    <a:p>
                      <a:pPr algn="l">
                        <a:defRPr sz="1800" b="0"/>
                      </a:pP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Název</a:t>
                      </a:r>
                      <a:r>
                        <a:rPr sz="1400" b="1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b="1" dirty="0" err="1">
                          <a:latin typeface="+mn-lt"/>
                          <a:ea typeface="Helvetica Neue"/>
                          <a:cs typeface="Helvetica Neue"/>
                        </a:rPr>
                        <a:t>tabulky</a:t>
                      </a:r>
                      <a:endParaRPr sz="1400" b="1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600">
                          <a:latin typeface="Helvetica Neue"/>
                          <a:ea typeface="Helvetica Neue"/>
                          <a:cs typeface="Helvetica Neue"/>
                        </a:defRPr>
                      </a:pPr>
                      <a:endParaRPr sz="1400">
                        <a:latin typeface="+mn-lt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3175"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310674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První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85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6 500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76532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Druhý</a:t>
                      </a: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týden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125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12 000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770223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Třetí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40%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150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24 000 Kč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9490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Čtvrtý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50%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160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osob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30 000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84376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Pátý týden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60%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>
                          <a:latin typeface="+mn-lt"/>
                          <a:ea typeface="Helvetica Neue"/>
                          <a:cs typeface="Helvetica Neue"/>
                        </a:rPr>
                        <a:t>170 osob</a:t>
                      </a: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sz="1400" dirty="0">
                          <a:latin typeface="+mn-lt"/>
                          <a:ea typeface="Helvetica Neue"/>
                          <a:cs typeface="Helvetica Neue"/>
                        </a:rPr>
                        <a:t>35 000 </a:t>
                      </a:r>
                      <a:r>
                        <a:rPr sz="1400" dirty="0" err="1">
                          <a:latin typeface="+mn-lt"/>
                          <a:ea typeface="Helvetica Neue"/>
                          <a:cs typeface="Helvetica Neue"/>
                        </a:rPr>
                        <a:t>Kč</a:t>
                      </a:r>
                      <a:endParaRPr sz="1400" dirty="0">
                        <a:latin typeface="+mn-lt"/>
                        <a:ea typeface="Helvetica Neue"/>
                        <a:cs typeface="Helvetica Neue"/>
                      </a:endParaRPr>
                    </a:p>
                  </a:txBody>
                  <a:tcPr marL="47625" marR="47625" marT="47625" marB="47625" anchor="ctr" horzOverflow="overflow">
                    <a:lnL w="3175">
                      <a:miter lim="400000"/>
                    </a:lnL>
                    <a:lnR w="3175">
                      <a:miter lim="400000"/>
                    </a:lnR>
                    <a:lnT w="25400">
                      <a:solidFill>
                        <a:srgbClr val="BCBEC0"/>
                      </a:solidFill>
                      <a:miter lim="400000"/>
                    </a:lnT>
                    <a:lnB w="25400">
                      <a:solidFill>
                        <a:srgbClr val="BCBEC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122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2394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S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88B9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369</Words>
  <Application>Microsoft Office PowerPoint</Application>
  <PresentationFormat>Předvádění na obrazovce (16:9)</PresentationFormat>
  <Paragraphs>86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Simple Light</vt:lpstr>
      <vt:lpstr>Title of the final thesis  Diploma thesis</vt:lpstr>
      <vt:lpstr>Prezentace aplikace PowerPoint</vt:lpstr>
      <vt:lpstr>Prezentace aplikace PowerPoint</vt:lpstr>
      <vt:lpstr>Prezentace aplikace PowerPoint</vt:lpstr>
      <vt:lpstr>Nadpis kapitoly pro předělový slide</vt:lpstr>
      <vt:lpstr>Prezentace aplikace PowerPoint</vt:lpstr>
      <vt:lpstr>Hlavní textové sdělení doporučujeme ve velikosti 36 bodů  a maximálně sedm slov na jeden řádek pro lepší čitelnost.</vt:lpstr>
      <vt:lpstr>Nadpis pro prezentovaná data</vt:lpstr>
      <vt:lpstr>Nadpis pro prezentovaná data</vt:lpstr>
      <vt:lpstr>Text vlevo, obrázek vpravo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Petr Zeleny</cp:lastModifiedBy>
  <cp:revision>118</cp:revision>
  <dcterms:modified xsi:type="dcterms:W3CDTF">2022-09-27T12:08:11Z</dcterms:modified>
</cp:coreProperties>
</file>